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2" name="F! L!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9AD779B-D535-464E-851B-BCCE0798E6F5}">
  <a:tblStyle styleId="{F9AD779B-D535-464E-851B-BCCE0798E6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5" Type="http://schemas.openxmlformats.org/officeDocument/2006/relationships/font" Target="fonts/Lato-boldItalic.fntdata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8-10-24T01:31:48.040">
    <p:pos x="6000" y="0"/>
    <p:text>Talk about the UI vue framework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2" dt="2018-10-24T01:32:25.789">
    <p:pos x="6000" y="0"/>
    <p:text>I will talk about this milestones</p:text>
  </p:cm>
</p:cmLst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4ab17bbb4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4ab17bbb4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4ab17bbb4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4ab17bbb4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4ab17bbb4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4ab17bbb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4ab17bbb4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4ab17bbb4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4bdf8ac8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4bdf8ac8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4bdf8ac8d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4bdf8ac8d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4ab17bbb4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4ab17bbb4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4bdf8ac8d_4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4bdf8ac8d_4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83" name="Google Shape;83;p13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6" name="Google Shape;86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5" Type="http://schemas.openxmlformats.org/officeDocument/2006/relationships/slide" Target="/ppt/slides/slide5.xml"/><Relationship Id="rId6" Type="http://schemas.openxmlformats.org/officeDocument/2006/relationships/slide" Target="/ppt/slides/slide8.xml"/><Relationship Id="rId7" Type="http://schemas.openxmlformats.org/officeDocument/2006/relationships/slide" Target="/ppt/slides/slide1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hyperlink" Target="https://youtu.be/UETrpF78qOM" TargetMode="External"/><Relationship Id="rId5" Type="http://schemas.openxmlformats.org/officeDocument/2006/relationships/hyperlink" Target="https://youtu.be/jw-208X1Luo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96" name="Google Shape;96;p14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 rotWithShape="1">
          <a:blip r:embed="rId4">
            <a:alphaModFix/>
          </a:blip>
          <a:srcRect b="3797" l="0" r="0" t="3797"/>
          <a:stretch/>
        </p:blipFill>
        <p:spPr>
          <a:xfrm>
            <a:off x="5181200" y="1645500"/>
            <a:ext cx="3471225" cy="19746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Surveillance Tracking System using IoT</a:t>
            </a:r>
            <a:br>
              <a:rPr lang="en"/>
            </a:b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4637250" y="4064000"/>
            <a:ext cx="30408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of Talents</a:t>
            </a:r>
            <a:br>
              <a:rPr lang="en"/>
            </a:br>
            <a:r>
              <a:rPr lang="en"/>
              <a:t>	</a:t>
            </a:r>
            <a:r>
              <a:rPr lang="en"/>
              <a:t>Christopher Beckett (CB)</a:t>
            </a:r>
            <a:br>
              <a:rPr lang="en"/>
            </a:br>
            <a:r>
              <a:rPr lang="en"/>
              <a:t>	Fiona Lin (FL)</a:t>
            </a:r>
            <a:br>
              <a:rPr lang="en"/>
            </a:br>
            <a:r>
              <a:rPr lang="en"/>
              <a:t>	Truong Xuan Nguyen (TN)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Next Steps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Testing and Debug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Profile the final product performance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Final report and demo app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05" name="Google Shape;105;p15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3"/>
              </a:rPr>
              <a:t>Demo Video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4"/>
              </a:rPr>
              <a:t>Budget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5"/>
              </a:rPr>
              <a:t>Challenges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6"/>
              </a:rPr>
              <a:t>Milestones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7"/>
              </a:rPr>
              <a:t>Next Steps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>
                <a:uFill>
                  <a:noFill/>
                </a:uFill>
                <a:hlinkClick r:id="rId4"/>
              </a:rPr>
              <a:t>Motion Sensor Module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>
                <a:uFill>
                  <a:noFill/>
                </a:uFill>
                <a:hlinkClick r:id="rId5"/>
              </a:rPr>
              <a:t>User UI Page</a:t>
            </a:r>
            <a:endParaRPr b="0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Budget List</a:t>
            </a:r>
            <a:endParaRPr/>
          </a:p>
        </p:txBody>
      </p:sp>
      <p:graphicFrame>
        <p:nvGraphicFramePr>
          <p:cNvPr id="116" name="Google Shape;116;p17"/>
          <p:cNvGraphicFramePr/>
          <p:nvPr/>
        </p:nvGraphicFramePr>
        <p:xfrm>
          <a:off x="4572000" y="1680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{F9AD779B-D535-464E-851B-BCCE0798E6F5}</a:tableStyleId>
              </a:tblPr>
              <a:tblGrid>
                <a:gridCol w="1889025"/>
                <a:gridCol w="620375"/>
                <a:gridCol w="944725"/>
                <a:gridCol w="975575"/>
              </a:tblGrid>
              <a:tr h="364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Component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Qty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Unit Cost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Sub </a:t>
                      </a:r>
                      <a:r>
                        <a:rPr b="1" lang="en"/>
                        <a:t>Total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595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WeMOS D1 (Rev2) </a:t>
                      </a:r>
                      <a:r>
                        <a:rPr lang="en"/>
                        <a:t>Arduino</a:t>
                      </a:r>
                      <a:r>
                        <a:rPr lang="en"/>
                        <a:t> Compatible 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 AUD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32 AUD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PIR Sensor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 AUD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24 AUD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Total</a:t>
                      </a:r>
                      <a:r>
                        <a:rPr b="1" lang="en"/>
                        <a:t> Cost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56 AUD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Achieved Challenges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 txBox="1"/>
          <p:nvPr>
            <p:ph idx="2" type="body"/>
          </p:nvPr>
        </p:nvSpPr>
        <p:spPr>
          <a:xfrm>
            <a:off x="4670750" y="1352625"/>
            <a:ext cx="43485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Send motion detection data to the central server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We were able to detect motion using the PIR sensor, and then send a HTTPS message to the central server, where the state is saved for later query by the UI.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Achieved Challenges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 txBox="1"/>
          <p:nvPr>
            <p:ph idx="2" type="body"/>
          </p:nvPr>
        </p:nvSpPr>
        <p:spPr>
          <a:xfrm>
            <a:off x="4643800" y="1352625"/>
            <a:ext cx="43485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UI to display location information to end user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A </a:t>
            </a:r>
            <a:r>
              <a:rPr lang="en" sz="1800"/>
              <a:t>sophisticated</a:t>
            </a:r>
            <a:r>
              <a:rPr lang="en" sz="1800"/>
              <a:t> UI application has been built which allows management of sensor nodes (including creation, edit and deletion), and the display of motion sensor data.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Remaining</a:t>
            </a:r>
            <a:r>
              <a:rPr lang="en"/>
              <a:t> Challenges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>
            <p:ph idx="2" type="body"/>
          </p:nvPr>
        </p:nvSpPr>
        <p:spPr>
          <a:xfrm>
            <a:off x="4706650" y="306750"/>
            <a:ext cx="4348500" cy="22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Localization detection algorithms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Final work is being completed on the UI component to enable the processing of motion data to enable the localization of a subject moving through the monitored area.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idx="2" type="body"/>
          </p:nvPr>
        </p:nvSpPr>
        <p:spPr>
          <a:xfrm>
            <a:off x="4706650" y="2645100"/>
            <a:ext cx="4348500" cy="22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Final prototype and field deployment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We are working on integrating all the interfaces to produce a complete system. Once the final prototype is ready, efforts will be made to deploy the system into the Final Demo environment.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4294967295" type="body"/>
          </p:nvPr>
        </p:nvSpPr>
        <p:spPr>
          <a:xfrm>
            <a:off x="7189010" y="2081025"/>
            <a:ext cx="32832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AFAFA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1140050" y="-179100"/>
            <a:ext cx="5322600" cy="5641800"/>
          </a:xfrm>
          <a:prstGeom prst="pie">
            <a:avLst>
              <a:gd fmla="val 20974365" name="adj1"/>
              <a:gd fmla="val 2750141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/>
          <p:nvPr/>
        </p:nvSpPr>
        <p:spPr>
          <a:xfrm>
            <a:off x="3592788" y="-1652825"/>
            <a:ext cx="5322600" cy="5641800"/>
          </a:xfrm>
          <a:prstGeom prst="pie">
            <a:avLst>
              <a:gd fmla="val 3477823" name="adj1"/>
              <a:gd fmla="val 715904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6169288" y="-179100"/>
            <a:ext cx="5322600" cy="5641800"/>
          </a:xfrm>
          <a:prstGeom prst="pie">
            <a:avLst>
              <a:gd fmla="val 8109041" name="adj1"/>
              <a:gd fmla="val 1137805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1"/>
          <p:cNvSpPr/>
          <p:nvPr/>
        </p:nvSpPr>
        <p:spPr>
          <a:xfrm>
            <a:off x="3599234" y="2434050"/>
            <a:ext cx="404400" cy="415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45" name="Google Shape;145;p21"/>
          <p:cNvSpPr/>
          <p:nvPr/>
        </p:nvSpPr>
        <p:spPr>
          <a:xfrm>
            <a:off x="6051972" y="960325"/>
            <a:ext cx="404400" cy="415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8628472" y="2434050"/>
            <a:ext cx="404400" cy="415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47" name="Google Shape;147;p21"/>
          <p:cNvSpPr txBox="1"/>
          <p:nvPr/>
        </p:nvSpPr>
        <p:spPr>
          <a:xfrm>
            <a:off x="6083058" y="1733350"/>
            <a:ext cx="4044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6157199" y="3641275"/>
            <a:ext cx="4044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4565272" y="2621450"/>
            <a:ext cx="4044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7645747" y="2621450"/>
            <a:ext cx="4044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6153854" y="2467950"/>
            <a:ext cx="4044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152" name="Google Shape;152;p21"/>
          <p:cNvGraphicFramePr/>
          <p:nvPr/>
        </p:nvGraphicFramePr>
        <p:xfrm>
          <a:off x="94800" y="129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{F9AD779B-D535-464E-851B-BCCE0798E6F5}</a:tableStyleId>
              </a:tblPr>
              <a:tblGrid>
                <a:gridCol w="1710900"/>
                <a:gridCol w="1710900"/>
              </a:tblGrid>
              <a:tr h="3244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Sensors detecting motion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Where is the motion localized?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0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 Only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0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 Only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B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0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 Only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0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 &amp; 2 &amp; 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0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 &amp; 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0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 &amp; 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F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3" name="Google Shape;153;p21"/>
          <p:cNvSpPr txBox="1"/>
          <p:nvPr/>
        </p:nvSpPr>
        <p:spPr>
          <a:xfrm>
            <a:off x="5641210" y="2773850"/>
            <a:ext cx="4044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4" name="Google Shape;154;p21"/>
          <p:cNvSpPr txBox="1"/>
          <p:nvPr/>
        </p:nvSpPr>
        <p:spPr>
          <a:xfrm>
            <a:off x="6717147" y="2773850"/>
            <a:ext cx="4044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5" name="Google Shape;155;p21"/>
          <p:cNvSpPr txBox="1"/>
          <p:nvPr>
            <p:ph type="title"/>
          </p:nvPr>
        </p:nvSpPr>
        <p:spPr>
          <a:xfrm>
            <a:off x="727800" y="169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 Methodology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727800" y="169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Plan | Key Milestones</a:t>
            </a:r>
            <a:br>
              <a:rPr lang="en"/>
            </a:br>
            <a:endParaRPr/>
          </a:p>
        </p:txBody>
      </p:sp>
      <p:sp>
        <p:nvSpPr>
          <p:cNvPr id="161" name="Google Shape;161;p22"/>
          <p:cNvSpPr txBox="1"/>
          <p:nvPr>
            <p:ph idx="4294967295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AFAFA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62" name="Google Shape;162;p22"/>
          <p:cNvGraphicFramePr/>
          <p:nvPr/>
        </p:nvGraphicFramePr>
        <p:xfrm>
          <a:off x="828475" y="8485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{F9AD779B-D535-464E-851B-BCCE0798E6F5}</a:tableStyleId>
              </a:tblPr>
              <a:tblGrid>
                <a:gridCol w="4682025"/>
                <a:gridCol w="1327550"/>
                <a:gridCol w="1477475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Milestone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Plan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Progression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Select and obtain all hardware 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Week 08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Done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Decide on wireless communications protocol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Week 09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Done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Build first sensor block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Week 09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Done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Server ready to receive, aggregate and present data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Week 10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Done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Backend - Frontend integration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Week 10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Done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First prototype ready for initial deployment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Week 12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Done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Final prototype ready for deployment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Week 15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To do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Deploy final prototype to classroom environment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Week 16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To do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Complete final report and final presentation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Week 18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To do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